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438912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424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2688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14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9" autoAdjust="0"/>
    <p:restoredTop sz="94706" autoAdjust="0"/>
  </p:normalViewPr>
  <p:slideViewPr>
    <p:cSldViewPr snapToGrid="0" snapToObjects="1" showGuides="1">
      <p:cViewPr varScale="1">
        <p:scale>
          <a:sx n="10" d="100"/>
          <a:sy n="10" d="100"/>
        </p:scale>
        <p:origin x="-1974" y="-144"/>
      </p:cViewPr>
      <p:guideLst>
        <p:guide orient="horz" pos="4424"/>
        <p:guide orient="horz" pos="384"/>
        <p:guide orient="horz" pos="26880"/>
        <p:guide orient="horz"/>
        <p:guide pos="581"/>
        <p:guide pos="271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800" baseline="0" dirty="0"/>
              <a:t>Average Effective Dose by Operator</a:t>
            </a:r>
          </a:p>
        </c:rich>
      </c:tx>
      <c:layout>
        <c:manualLayout>
          <c:xMode val="edge"/>
          <c:yMode val="edge"/>
          <c:x val="0.11293145779754099"/>
          <c:y val="1.9312914252987402E-2"/>
        </c:manualLayout>
      </c:layout>
      <c:spPr>
        <a:noFill/>
        <a:ln w="24876">
          <a:noFill/>
        </a:ln>
      </c:spPr>
    </c:title>
    <c:plotArea>
      <c:layout>
        <c:manualLayout>
          <c:layoutTarget val="inner"/>
          <c:xMode val="edge"/>
          <c:yMode val="edge"/>
          <c:x val="0.11692650334075727"/>
          <c:y val="0.13539967373572595"/>
          <c:w val="0.63808463251670466"/>
          <c:h val="0.7977161500815656"/>
        </c:manualLayout>
      </c:layout>
      <c:barChart>
        <c:barDir val="col"/>
        <c:grouping val="clustered"/>
        <c:ser>
          <c:idx val="0"/>
          <c:order val="0"/>
          <c:tx>
            <c:strRef>
              <c:f>Sheet7!$A$5</c:f>
              <c:strCache>
                <c:ptCount val="1"/>
                <c:pt idx="0">
                  <c:v>ALL PROCEDURES </c:v>
                </c:pt>
              </c:strCache>
            </c:strRef>
          </c:tx>
          <c:spPr>
            <a:gradFill rotWithShape="0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438">
              <a:solidFill>
                <a:srgbClr val="000000"/>
              </a:solidFill>
              <a:prstDash val="solid"/>
            </a:ln>
          </c:spPr>
          <c:cat>
            <c:strRef>
              <c:f>(Sheet7!$B$52,Sheet7!$D$52,Sheet7!$F$52,Sheet7!$B$63,Sheet7!$D$63,Sheet7!$F$63)</c:f>
              <c:strCache>
                <c:ptCount val="6"/>
                <c:pt idx="0">
                  <c:v>Fluoro A</c:v>
                </c:pt>
                <c:pt idx="1">
                  <c:v>Fluoro B</c:v>
                </c:pt>
                <c:pt idx="2">
                  <c:v>Fluoro C</c:v>
                </c:pt>
                <c:pt idx="3">
                  <c:v>Helical D</c:v>
                </c:pt>
                <c:pt idx="4">
                  <c:v>Helical E</c:v>
                </c:pt>
                <c:pt idx="5">
                  <c:v>Helical F</c:v>
                </c:pt>
              </c:strCache>
            </c:strRef>
          </c:cat>
          <c:val>
            <c:numRef>
              <c:f>(Sheet7!$C$5,Sheet7!$E$5,Sheet7!$G$5,Sheet7!$C$14,Sheet7!$E$14,Sheet7!$G$14)</c:f>
              <c:numCache>
                <c:formatCode>0.0</c:formatCode>
                <c:ptCount val="6"/>
                <c:pt idx="0">
                  <c:v>27.105</c:v>
                </c:pt>
                <c:pt idx="1">
                  <c:v>11.28</c:v>
                </c:pt>
                <c:pt idx="2">
                  <c:v>23.119285714285727</c:v>
                </c:pt>
                <c:pt idx="3">
                  <c:v>19.035</c:v>
                </c:pt>
                <c:pt idx="4">
                  <c:v>19.754999999999999</c:v>
                </c:pt>
                <c:pt idx="5">
                  <c:v>26.487954545454549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6C-467C-8C36-7AF1C507C589}"/>
            </c:ext>
          </c:extLst>
        </c:ser>
        <c:ser>
          <c:idx val="1"/>
          <c:order val="1"/>
          <c:tx>
            <c:strRef>
              <c:f>Sheet7!$A$2</c:f>
              <c:strCache>
                <c:ptCount val="1"/>
                <c:pt idx="0">
                  <c:v>CT BIOPSY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438">
              <a:solidFill>
                <a:srgbClr val="000000"/>
              </a:solidFill>
              <a:prstDash val="solid"/>
            </a:ln>
          </c:spPr>
          <c:cat>
            <c:strRef>
              <c:f>(Sheet7!$B$52,Sheet7!$D$52,Sheet7!$F$52,Sheet7!$B$63,Sheet7!$D$63,Sheet7!$F$63)</c:f>
              <c:strCache>
                <c:ptCount val="6"/>
                <c:pt idx="0">
                  <c:v>Fluoro A</c:v>
                </c:pt>
                <c:pt idx="1">
                  <c:v>Fluoro B</c:v>
                </c:pt>
                <c:pt idx="2">
                  <c:v>Fluoro C</c:v>
                </c:pt>
                <c:pt idx="3">
                  <c:v>Helical D</c:v>
                </c:pt>
                <c:pt idx="4">
                  <c:v>Helical E</c:v>
                </c:pt>
                <c:pt idx="5">
                  <c:v>Helical F</c:v>
                </c:pt>
              </c:strCache>
            </c:strRef>
          </c:cat>
          <c:val>
            <c:numRef>
              <c:f>(Sheet7!$C$2,Sheet7!$E$2,Sheet7!$G$2,Sheet7!$C$11,Sheet7!$E$11,Sheet7!$G$11)</c:f>
              <c:numCache>
                <c:formatCode>0.0</c:formatCode>
                <c:ptCount val="6"/>
                <c:pt idx="0">
                  <c:v>33.516249999999999</c:v>
                </c:pt>
                <c:pt idx="1">
                  <c:v>12.353684210526326</c:v>
                </c:pt>
                <c:pt idx="2">
                  <c:v>26.873571428571431</c:v>
                </c:pt>
                <c:pt idx="3">
                  <c:v>16.590375000000005</c:v>
                </c:pt>
                <c:pt idx="4">
                  <c:v>20.888852459016395</c:v>
                </c:pt>
                <c:pt idx="5">
                  <c:v>26.487954545454549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6C-467C-8C36-7AF1C507C589}"/>
            </c:ext>
          </c:extLst>
        </c:ser>
        <c:ser>
          <c:idx val="2"/>
          <c:order val="2"/>
          <c:tx>
            <c:strRef>
              <c:f>Sheet7!$A$3</c:f>
              <c:strCache>
                <c:ptCount val="1"/>
                <c:pt idx="0">
                  <c:v>CT DRAINS</c:v>
                </c:pt>
              </c:strCache>
            </c:strRef>
          </c:tx>
          <c:spPr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438">
              <a:solidFill>
                <a:srgbClr val="000000"/>
              </a:solidFill>
              <a:prstDash val="solid"/>
            </a:ln>
          </c:spPr>
          <c:cat>
            <c:strRef>
              <c:f>(Sheet7!$B$52,Sheet7!$D$52,Sheet7!$F$52,Sheet7!$B$63,Sheet7!$D$63,Sheet7!$F$63)</c:f>
              <c:strCache>
                <c:ptCount val="6"/>
                <c:pt idx="0">
                  <c:v>Fluoro A</c:v>
                </c:pt>
                <c:pt idx="1">
                  <c:v>Fluoro B</c:v>
                </c:pt>
                <c:pt idx="2">
                  <c:v>Fluoro C</c:v>
                </c:pt>
                <c:pt idx="3">
                  <c:v>Helical D</c:v>
                </c:pt>
                <c:pt idx="4">
                  <c:v>Helical E</c:v>
                </c:pt>
                <c:pt idx="5">
                  <c:v>Helical F</c:v>
                </c:pt>
              </c:strCache>
            </c:strRef>
          </c:cat>
          <c:val>
            <c:numRef>
              <c:f>(Sheet7!$C$3,Sheet7!$E$3,Sheet7!$G$3,Sheet7!$C$12,Sheet7!$E$12)</c:f>
              <c:numCache>
                <c:formatCode>0.0</c:formatCode>
                <c:ptCount val="5"/>
                <c:pt idx="0">
                  <c:v>23.767173913043486</c:v>
                </c:pt>
                <c:pt idx="1">
                  <c:v>9.323225806451612</c:v>
                </c:pt>
                <c:pt idx="2">
                  <c:v>19.364999999999991</c:v>
                </c:pt>
                <c:pt idx="3">
                  <c:v>22.006818181818193</c:v>
                </c:pt>
                <c:pt idx="4">
                  <c:v>17.887297297297287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6C-467C-8C36-7AF1C507C589}"/>
            </c:ext>
          </c:extLst>
        </c:ser>
        <c:axId val="77417088"/>
        <c:axId val="77435264"/>
      </c:barChart>
      <c:catAx>
        <c:axId val="77417088"/>
        <c:scaling>
          <c:orientation val="minMax"/>
        </c:scaling>
        <c:axPos val="b"/>
        <c:numFmt formatCode="General" sourceLinked="1"/>
        <c:tickLblPos val="nextTo"/>
        <c:spPr>
          <a:ln w="310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35264"/>
        <c:crosses val="autoZero"/>
        <c:auto val="1"/>
        <c:lblAlgn val="ctr"/>
        <c:lblOffset val="100"/>
        <c:tickLblSkip val="1"/>
        <c:tickMarkSkip val="1"/>
      </c:catAx>
      <c:valAx>
        <c:axId val="77435264"/>
        <c:scaling>
          <c:orientation val="minMax"/>
        </c:scaling>
        <c:axPos val="l"/>
        <c:majorGridlines>
          <c:spPr>
            <a:ln w="310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Average Effective Dose (mSv)</a:t>
                </a:r>
              </a:p>
            </c:rich>
          </c:tx>
          <c:layout>
            <c:manualLayout>
              <c:xMode val="edge"/>
              <c:yMode val="edge"/>
              <c:x val="2.9902456222822894E-3"/>
              <c:y val="0.28587846366532443"/>
            </c:manualLayout>
          </c:layout>
          <c:spPr>
            <a:noFill/>
            <a:ln w="24876">
              <a:noFill/>
            </a:ln>
          </c:spPr>
        </c:title>
        <c:numFmt formatCode="0.0" sourceLinked="1"/>
        <c:tickLblPos val="nextTo"/>
        <c:spPr>
          <a:ln w="310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7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17088"/>
        <c:crosses val="autoZero"/>
        <c:crossBetween val="between"/>
      </c:valAx>
      <c:spPr>
        <a:solidFill>
          <a:srgbClr val="C0C0C0"/>
        </a:solidFill>
        <a:ln w="12438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6958552722030882"/>
          <c:y val="0.13619046913311889"/>
          <c:w val="0.2282850315352373"/>
          <c:h val="0.13376824080196095"/>
        </c:manualLayout>
      </c:layout>
      <c:spPr>
        <a:solidFill>
          <a:srgbClr val="FFFFFF"/>
        </a:solidFill>
        <a:ln w="3109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97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Helical CT vs. Fluoro CT Effective Dose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1"/>
          <c:order val="0"/>
          <c:tx>
            <c:v>Helical CT</c:v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aseline="0"/>
                  </a:pPr>
                  <a:endParaRPr lang="en-US"/>
                </a:p>
              </c:txPr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aseline="0"/>
                  </a:pPr>
                  <a:endParaRPr lang="en-US"/>
                </a:p>
              </c:txPr>
            </c:dLbl>
            <c:dLbl>
              <c:idx val="2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aseline="0"/>
                    </a:pPr>
                    <a:r>
                      <a:rPr lang="en-US" sz="1400" baseline="0"/>
                      <a:t>20.3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PowerPoint]Sheet7'!$A$11,'[Chart in Microsoft PowerPoint]Sheet7'!$A$12,'[Chart in Microsoft PowerPoint]Sheet7'!$A$14</c:f>
              <c:strCache>
                <c:ptCount val="3"/>
                <c:pt idx="0">
                  <c:v>CT BIOPSY</c:v>
                </c:pt>
                <c:pt idx="1">
                  <c:v>CT DRAINS</c:v>
                </c:pt>
                <c:pt idx="2">
                  <c:v>ALL PROCEDURES</c:v>
                </c:pt>
              </c:strCache>
            </c:strRef>
          </c:cat>
          <c:val>
            <c:numRef>
              <c:f>'[Chart in Microsoft PowerPoint]Sheet7'!$I$11,'[Chart in Microsoft PowerPoint]Sheet7'!$I$12,'[Chart in Microsoft PowerPoint]Sheet7'!$I$14</c:f>
              <c:numCache>
                <c:formatCode>0.0</c:formatCode>
                <c:ptCount val="3"/>
                <c:pt idx="0">
                  <c:v>20.49</c:v>
                </c:pt>
                <c:pt idx="1">
                  <c:v>19.829999999999991</c:v>
                </c:pt>
                <c:pt idx="2">
                  <c:v>20.25</c:v>
                </c:pt>
              </c:numCache>
            </c:numRef>
          </c:val>
        </c:ser>
        <c:ser>
          <c:idx val="0"/>
          <c:order val="1"/>
          <c:tx>
            <c:v>Fluoro CT</c:v>
          </c:tx>
          <c:spPr>
            <a:gradFill rotWithShape="0">
              <a:gsLst>
                <a:gs pos="0">
                  <a:srgbClr val="800000"/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PowerPoint]Sheet7'!$A$11,'[Chart in Microsoft PowerPoint]Sheet7'!$A$12,'[Chart in Microsoft PowerPoint]Sheet7'!$A$14</c:f>
              <c:strCache>
                <c:ptCount val="3"/>
                <c:pt idx="0">
                  <c:v>CT BIOPSY</c:v>
                </c:pt>
                <c:pt idx="1">
                  <c:v>CT DRAINS</c:v>
                </c:pt>
                <c:pt idx="2">
                  <c:v>ALL PROCEDURES</c:v>
                </c:pt>
              </c:strCache>
            </c:strRef>
          </c:cat>
          <c:val>
            <c:numRef>
              <c:f>'[Chart in Microsoft PowerPoint]Sheet7'!$I$2,'[Chart in Microsoft PowerPoint]Sheet7'!$I$3,'[Chart in Microsoft PowerPoint]Sheet7'!$I$5</c:f>
              <c:numCache>
                <c:formatCode>0.0</c:formatCode>
                <c:ptCount val="3"/>
                <c:pt idx="0">
                  <c:v>19.169999999999991</c:v>
                </c:pt>
                <c:pt idx="1">
                  <c:v>16.8</c:v>
                </c:pt>
                <c:pt idx="2">
                  <c:v>18.082122905027912</c:v>
                </c:pt>
              </c:numCache>
            </c:numRef>
          </c:val>
        </c:ser>
        <c:axId val="77328768"/>
        <c:axId val="77330304"/>
      </c:barChart>
      <c:catAx>
        <c:axId val="77328768"/>
        <c:scaling>
          <c:orientation val="minMax"/>
        </c:scaling>
        <c:axPos val="b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30304"/>
        <c:crosses val="autoZero"/>
        <c:lblAlgn val="ctr"/>
        <c:lblOffset val="100"/>
        <c:tickLblSkip val="1"/>
        <c:tickMarkSkip val="1"/>
      </c:catAx>
      <c:valAx>
        <c:axId val="773303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="1" baseline="0"/>
                  <a:t>Average Effective Dose (mSv)</a:t>
                </a:r>
              </a:p>
            </c:rich>
          </c:tx>
          <c:layout>
            <c:manualLayout>
              <c:xMode val="edge"/>
              <c:yMode val="edge"/>
              <c:x val="7.5973409306742679E-3"/>
              <c:y val="0.12642461358996793"/>
            </c:manualLayout>
          </c:layout>
          <c:spPr>
            <a:noFill/>
            <a:ln w="25400">
              <a:noFill/>
            </a:ln>
          </c:spPr>
        </c:title>
        <c:numFmt formatCode="0.0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287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7207977207977224"/>
          <c:y val="0.90811965811965811"/>
          <c:w val="0.45441595441595439"/>
          <c:h val="7.2649572649572655E-2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0.2113</cdr:x>
      <cdr:y>0.43234</cdr:y>
    </cdr:from>
    <cdr:to>
      <cdr:x>0.34805</cdr:x>
      <cdr:y>0.53116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2875" y="1927225"/>
          <a:ext cx="914400" cy="440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baseline="0">
              <a:solidFill>
                <a:srgbClr val="FFFF00"/>
              </a:solidFill>
            </a:rPr>
            <a:t>p=0.291</a:t>
          </a:r>
        </a:p>
      </cdr:txBody>
    </cdr:sp>
  </cdr:relSizeAnchor>
  <cdr:relSizeAnchor xmlns:cdr="http://schemas.openxmlformats.org/drawingml/2006/chartDrawing">
    <cdr:from>
      <cdr:x>0.49193</cdr:x>
      <cdr:y>0.4302</cdr:y>
    </cdr:from>
    <cdr:to>
      <cdr:x>0.62868</cdr:x>
      <cdr:y>0.52902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89300" y="1917700"/>
          <a:ext cx="914400" cy="440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baseline="0">
              <a:solidFill>
                <a:srgbClr val="FFFF00"/>
              </a:solidFill>
            </a:rPr>
            <a:t>p=0.081</a:t>
          </a:r>
        </a:p>
      </cdr:txBody>
    </cdr:sp>
  </cdr:relSizeAnchor>
  <cdr:relSizeAnchor xmlns:cdr="http://schemas.openxmlformats.org/drawingml/2006/chartDrawing">
    <cdr:from>
      <cdr:x>0.67597</cdr:x>
      <cdr:y>0.43443</cdr:y>
    </cdr:from>
    <cdr:to>
      <cdr:x>0.81273</cdr:x>
      <cdr:y>0.53325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71589" y="2105745"/>
          <a:ext cx="1046293" cy="478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baseline="0" dirty="0">
              <a:solidFill>
                <a:srgbClr val="FFFF00"/>
              </a:solidFill>
            </a:rPr>
            <a:t>p=0.097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86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15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871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9" y="7834424"/>
            <a:ext cx="2073006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2" y="7020986"/>
            <a:ext cx="20713697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2168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8950018"/>
            <a:ext cx="2071875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2258339" y="7020986"/>
            <a:ext cx="207134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2258339" y="7834424"/>
            <a:ext cx="2071342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2258339" y="18973168"/>
            <a:ext cx="2070773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2250400" y="19786603"/>
            <a:ext cx="20715677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2274396" y="34239202"/>
            <a:ext cx="20697372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2258339" y="35073145"/>
            <a:ext cx="2070773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9" y="19821103"/>
            <a:ext cx="207318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829300" y="4702646"/>
            <a:ext cx="322326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829300" y="2850986"/>
            <a:ext cx="32232600" cy="18516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8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829300" y="584363"/>
            <a:ext cx="32232600" cy="226662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904189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7777274"/>
            <a:ext cx="1359127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7020986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23826027"/>
            <a:ext cx="135928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22990632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8176914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7431210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7787858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5866" y="7020986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2" y="7020986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2" y="7777274"/>
            <a:ext cx="135760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2" y="229478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1" y="23704107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2" y="3423920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3" y="34995490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2168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829300" y="4702646"/>
            <a:ext cx="322326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829300" y="2850986"/>
            <a:ext cx="32232600" cy="18516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829300" y="584363"/>
            <a:ext cx="32232600" cy="226662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904189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9" y="7834424"/>
            <a:ext cx="1005681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2" y="7020986"/>
            <a:ext cx="10048875" cy="800211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9720644"/>
            <a:ext cx="1005840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8950018"/>
            <a:ext cx="10050462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7823840"/>
            <a:ext cx="2072004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7020986"/>
            <a:ext cx="20720050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8913097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8099662"/>
            <a:ext cx="20720050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7020986"/>
            <a:ext cx="1004701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7834424"/>
            <a:ext cx="1004701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9030318"/>
            <a:ext cx="1004701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83489" y="19843753"/>
            <a:ext cx="997409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34226502"/>
            <a:ext cx="10047018" cy="141576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35649083"/>
            <a:ext cx="10052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2168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0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829300" y="4702646"/>
            <a:ext cx="322326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91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829300" y="2850986"/>
            <a:ext cx="32232600" cy="18516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92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5829300" y="584363"/>
            <a:ext cx="32232600" cy="226662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79" hasCustomPrompt="1"/>
          </p:nvPr>
        </p:nvSpPr>
        <p:spPr>
          <a:xfrm>
            <a:off x="904189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84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0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1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2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1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2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3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4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5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6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7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8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9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0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1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4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5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6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7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8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80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81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82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83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84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85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88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89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90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91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92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93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94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95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96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97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198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99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200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201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202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203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204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3" name="Text Placeholder 5"/>
          <p:cNvSpPr>
            <a:spLocks noGrp="1"/>
          </p:cNvSpPr>
          <p:nvPr>
            <p:ph type="body" sz="quarter" idx="205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20872306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6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 smtClean="0">
              <a:latin typeface="Trebuchet MS" pitchFamily="34" charset="0"/>
            </a:endParaRPr>
          </a:p>
          <a:p>
            <a:pPr defTabSz="3134780"/>
            <a:r>
              <a:rPr lang="en-US" sz="4400" dirty="0" smtClean="0">
                <a:latin typeface="Trebuchet MS" pitchFamily="34" charset="0"/>
              </a:rPr>
              <a:t>This PowerPoint</a:t>
            </a:r>
            <a:r>
              <a:rPr lang="en-US" sz="44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4400" baseline="0" dirty="0" smtClean="0">
                <a:latin typeface="Trebuchet MS" pitchFamily="34" charset="0"/>
              </a:rPr>
            </a:br>
            <a:r>
              <a:rPr lang="en-US" sz="44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3134780"/>
            <a:endParaRPr lang="en-US" sz="6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6600" baseline="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54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60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60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4400" dirty="0" smtClean="0">
                <a:latin typeface="Trebuchet MS" pitchFamily="34" charset="0"/>
              </a:rPr>
              <a:t>Go to the </a:t>
            </a:r>
            <a:r>
              <a:rPr lang="en-US" sz="44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 baseline="0" dirty="0" smtClean="0">
                <a:latin typeface="Trebuchet MS" pitchFamily="34" charset="0"/>
              </a:rPr>
            </a:br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4400" dirty="0" smtClean="0">
                <a:latin typeface="Trebuchet MS" pitchFamily="34" charset="0"/>
              </a:rPr>
              <a:t>This template has four </a:t>
            </a:r>
            <a:r>
              <a:rPr lang="en-US" sz="4400" baseline="0" dirty="0" smtClean="0">
                <a:latin typeface="Trebuchet MS" pitchFamily="34" charset="0"/>
              </a:rPr>
              <a:t>different  column layouts.</a:t>
            </a:r>
          </a:p>
          <a:p>
            <a:pPr defTabSz="2689420"/>
            <a:r>
              <a:rPr lang="en-US" sz="4400" u="sng" baseline="0" dirty="0" smtClean="0">
                <a:latin typeface="Trebuchet MS" pitchFamily="34" charset="0"/>
              </a:rPr>
              <a:t>Right-click</a:t>
            </a:r>
            <a:r>
              <a:rPr lang="en-US" sz="4400" baseline="0" dirty="0" smtClean="0">
                <a:latin typeface="Trebuchet MS" pitchFamily="34" charset="0"/>
              </a:rPr>
              <a:t> your mouse on the background  and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click on LAYOUT to see </a:t>
            </a:r>
            <a:r>
              <a:rPr lang="en-US" sz="4400" baseline="0" dirty="0" err="1" smtClean="0">
                <a:latin typeface="Trebuchet MS" pitchFamily="34" charset="0"/>
              </a:rPr>
              <a:t>thelayout</a:t>
            </a:r>
            <a:r>
              <a:rPr lang="en-US" sz="4400" baseline="0" dirty="0" smtClean="0">
                <a:latin typeface="Trebuchet MS" pitchFamily="34" charset="0"/>
              </a:rPr>
              <a:t> options.  The columns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in the provided  layouts are fixed and cannot be moved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TEXT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PHOTOS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4400" u="sng" baseline="0" dirty="0" smtClean="0">
                <a:latin typeface="Trebuchet MS" pitchFamily="34" charset="0"/>
              </a:rPr>
              <a:t>first</a:t>
            </a:r>
            <a:r>
              <a:rPr lang="en-US" sz="44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TABLES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4400" u="sng" baseline="0" dirty="0" smtClean="0">
                <a:latin typeface="Trebuchet MS" pitchFamily="34" charset="0"/>
              </a:rPr>
              <a:t>right-click</a:t>
            </a:r>
            <a:r>
              <a:rPr lang="en-US" sz="44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5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400" baseline="0" dirty="0" smtClean="0">
              <a:latin typeface="Trebuchet MS" pitchFamily="34" charset="0"/>
            </a:endParaRPr>
          </a:p>
          <a:p>
            <a:pPr defTabSz="3134780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1187218" y="-26128"/>
            <a:ext cx="20835292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 smtClean="0">
              <a:latin typeface="Trebuchet MS" pitchFamily="34" charset="0"/>
            </a:endParaRPr>
          </a:p>
          <a:p>
            <a:pPr defTabSz="3765639"/>
            <a:r>
              <a:rPr lang="en-US" sz="4400" dirty="0" smtClean="0">
                <a:latin typeface="Trebuchet MS" pitchFamily="34" charset="0"/>
              </a:rPr>
              <a:t>This PowerPoint</a:t>
            </a:r>
            <a:r>
              <a:rPr lang="en-US" sz="4400" baseline="0" dirty="0" smtClean="0">
                <a:latin typeface="Trebuchet MS" pitchFamily="34" charset="0"/>
              </a:rPr>
              <a:t> </a:t>
            </a:r>
            <a:r>
              <a:rPr lang="en-US" sz="4400" dirty="0" smtClean="0">
                <a:latin typeface="Trebuchet MS" pitchFamily="34" charset="0"/>
              </a:rPr>
              <a:t>2007 template produces</a:t>
            </a:r>
            <a:r>
              <a:rPr lang="en-US" sz="4400" baseline="0" dirty="0" smtClean="0">
                <a:latin typeface="Trebuchet MS" pitchFamily="34" charset="0"/>
              </a:rPr>
              <a:t> </a:t>
            </a:r>
            <a:r>
              <a:rPr lang="en-US" sz="4400" dirty="0" smtClean="0">
                <a:latin typeface="Trebuchet MS" pitchFamily="34" charset="0"/>
              </a:rPr>
              <a:t>a 48”x48” professional  poster</a:t>
            </a:r>
            <a:r>
              <a:rPr lang="en-US" sz="4400" smtClean="0">
                <a:latin typeface="Trebuchet MS" pitchFamily="34" charset="0"/>
              </a:rPr>
              <a:t>. You</a:t>
            </a:r>
            <a:r>
              <a:rPr lang="en-US" sz="4400" baseline="0" smtClean="0">
                <a:latin typeface="Trebuchet MS" pitchFamily="34" charset="0"/>
              </a:rPr>
              <a:t> can u</a:t>
            </a:r>
            <a:r>
              <a:rPr lang="en-US" sz="4400" smtClean="0">
                <a:latin typeface="Trebuchet MS" pitchFamily="34" charset="0"/>
              </a:rPr>
              <a:t>se</a:t>
            </a:r>
            <a:r>
              <a:rPr lang="en-US" sz="4400" baseline="0" smtClean="0">
                <a:latin typeface="Trebuchet MS" pitchFamily="34" charset="0"/>
              </a:rPr>
              <a:t> it to create your research poster and </a:t>
            </a:r>
            <a:r>
              <a:rPr lang="en-US" sz="4400" smtClean="0">
                <a:latin typeface="Trebuchet MS" pitchFamily="34" charset="0"/>
              </a:rPr>
              <a:t>save valuable time placing titles, subtitles,</a:t>
            </a:r>
            <a:r>
              <a:rPr lang="en-US" sz="4400" baseline="0" smtClean="0">
                <a:latin typeface="Trebuchet MS" pitchFamily="34" charset="0"/>
              </a:rPr>
              <a:t> text, and graphics</a:t>
            </a:r>
            <a:r>
              <a:rPr lang="en-US" sz="4400" smtClean="0">
                <a:latin typeface="Trebuchet MS" pitchFamily="34" charset="0"/>
              </a:rPr>
              <a:t>. </a:t>
            </a:r>
            <a:endParaRPr lang="en-US" sz="4400" dirty="0" smtClean="0">
              <a:latin typeface="Trebuchet MS" pitchFamily="34" charset="0"/>
            </a:endParaRP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To view our template tutorials, go online to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4400" dirty="0" smtClean="0">
                <a:latin typeface="Trebuchet MS" pitchFamily="34" charset="0"/>
              </a:rPr>
              <a:t>and click on </a:t>
            </a:r>
            <a:r>
              <a:rPr lang="en-US" sz="44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When</a:t>
            </a:r>
            <a:r>
              <a:rPr lang="en-US" sz="4400" baseline="0" dirty="0" smtClean="0">
                <a:latin typeface="Trebuchet MS" pitchFamily="34" charset="0"/>
              </a:rPr>
              <a:t> you are ready to</a:t>
            </a:r>
            <a:r>
              <a:rPr lang="en-US" sz="4400" dirty="0" smtClean="0">
                <a:latin typeface="Trebuchet MS" pitchFamily="34" charset="0"/>
              </a:rPr>
              <a:t> </a:t>
            </a:r>
            <a:r>
              <a:rPr lang="en-US" sz="4400" baseline="0" dirty="0" smtClean="0">
                <a:latin typeface="Trebuchet MS" pitchFamily="34" charset="0"/>
              </a:rPr>
              <a:t> print your poster</a:t>
            </a:r>
            <a:r>
              <a:rPr lang="en-US" sz="4400" dirty="0" smtClean="0">
                <a:latin typeface="Trebuchet MS" pitchFamily="34" charset="0"/>
              </a:rPr>
              <a:t>,</a:t>
            </a:r>
            <a:r>
              <a:rPr lang="en-US" sz="4400" baseline="0" dirty="0" smtClean="0">
                <a:latin typeface="Trebuchet MS" pitchFamily="34" charset="0"/>
              </a:rPr>
              <a:t> go online to</a:t>
            </a:r>
            <a:r>
              <a:rPr lang="en-US" sz="4800" baseline="0" dirty="0" smtClean="0">
                <a:latin typeface="Trebuchet MS" pitchFamily="34" charset="0"/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5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4400" dirty="0" smtClean="0">
                <a:latin typeface="Trebuchet MS" pitchFamily="34" charset="0"/>
              </a:rPr>
              <a:t/>
            </a:r>
            <a:br>
              <a:rPr lang="en-US" sz="4400" dirty="0" smtClean="0">
                <a:latin typeface="Trebuchet MS" pitchFamily="34" charset="0"/>
              </a:rPr>
            </a:br>
            <a:endParaRPr lang="en-US" sz="4400" dirty="0" smtClean="0">
              <a:latin typeface="Trebuchet MS" pitchFamily="34" charset="0"/>
            </a:endParaRPr>
          </a:p>
          <a:p>
            <a:pPr algn="l" defTabSz="3765639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5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4400" dirty="0" smtClean="0">
                <a:latin typeface="Trebuchet MS" pitchFamily="34" charset="0"/>
              </a:rPr>
              <a:t> </a:t>
            </a:r>
            <a:endParaRPr lang="en-US" sz="5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rebuchet MS" pitchFamily="34" charset="0"/>
              </a:rPr>
              <a:t>To</a:t>
            </a:r>
            <a:r>
              <a:rPr lang="en-US" sz="4400" baseline="0" dirty="0" smtClean="0">
                <a:latin typeface="Trebuchet MS" pitchFamily="34" charset="0"/>
              </a:rPr>
              <a:t> add text, c</a:t>
            </a:r>
            <a:r>
              <a:rPr lang="en-US" sz="4400" dirty="0" smtClean="0">
                <a:latin typeface="Trebuchet MS" pitchFamily="34" charset="0"/>
              </a:rPr>
              <a:t>lick inside</a:t>
            </a:r>
            <a:r>
              <a:rPr lang="en-US" sz="44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4400" u="sng" baseline="0" dirty="0" smtClean="0">
                <a:latin typeface="Trebuchet MS" pitchFamily="34" charset="0"/>
              </a:rPr>
              <a:t>once</a:t>
            </a:r>
            <a:r>
              <a:rPr lang="en-US" sz="4400" baseline="0" dirty="0" smtClean="0">
                <a:latin typeface="Trebuchet MS" pitchFamily="34" charset="0"/>
              </a:rPr>
              <a:t> (to select it).  Place your cursor on its frame, and your cursor will change to this symbol          .  Click </a:t>
            </a:r>
            <a:r>
              <a:rPr lang="en-US" sz="4400" u="sng" baseline="0" dirty="0" smtClean="0">
                <a:latin typeface="Trebuchet MS" pitchFamily="34" charset="0"/>
              </a:rPr>
              <a:t>once</a:t>
            </a:r>
            <a:r>
              <a:rPr lang="en-US" sz="44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4400" dirty="0" smtClean="0">
              <a:latin typeface="Trebuchet MS" pitchFamily="34" charset="0"/>
            </a:endParaRPr>
          </a:p>
          <a:p>
            <a:pPr defTabSz="3765639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44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44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44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1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966915" y="42924872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22338" y="7010400"/>
            <a:ext cx="20718462" cy="35661600"/>
          </a:xfrm>
          <a:prstGeom prst="roundRect">
            <a:avLst>
              <a:gd name="adj" fmla="val 460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21187218" y="26121360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01538" y="13349597"/>
            <a:ext cx="4857472" cy="31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107402" y="17136374"/>
            <a:ext cx="921741" cy="46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563940" y="40385026"/>
            <a:ext cx="9160286" cy="2923871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    </a:t>
            </a:r>
            <a:r>
              <a:rPr lang="en-US" sz="4400" dirty="0" smtClean="0">
                <a:solidFill>
                  <a:schemeClr val="bg1"/>
                </a:solidFill>
              </a:rPr>
              <a:t>2117 Fourth Street ,</a:t>
            </a:r>
            <a:r>
              <a:rPr lang="en-US" sz="4400" baseline="0" dirty="0" smtClean="0">
                <a:solidFill>
                  <a:schemeClr val="bg1"/>
                </a:solidFill>
              </a:rPr>
              <a:t> Unit C</a:t>
            </a:r>
            <a:br>
              <a:rPr lang="en-US" sz="4400" baseline="0" dirty="0" smtClean="0">
                <a:solidFill>
                  <a:schemeClr val="bg1"/>
                </a:solidFill>
              </a:rPr>
            </a:br>
            <a:r>
              <a:rPr lang="en-US" sz="44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4400" baseline="0" dirty="0" smtClean="0">
                <a:solidFill>
                  <a:schemeClr val="bg1"/>
                </a:solidFill>
              </a:rPr>
            </a:br>
            <a:r>
              <a:rPr lang="en-US" sz="4400" baseline="0" dirty="0" smtClean="0">
                <a:solidFill>
                  <a:schemeClr val="bg1"/>
                </a:solidFill>
              </a:rPr>
              <a:t>    </a:t>
            </a:r>
            <a:r>
              <a:rPr lang="en-US" sz="44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20473477" y="41133509"/>
            <a:ext cx="19501928" cy="22969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244015"/>
              <a:ext cx="8671188" cy="74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4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9809594"/>
            <a:ext cx="20872306" cy="43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21187218" y="12934307"/>
            <a:ext cx="20816242" cy="445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34978" y="5998609"/>
            <a:ext cx="20859454" cy="214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22253576" y="7010400"/>
            <a:ext cx="20718462" cy="35661600"/>
          </a:xfrm>
          <a:prstGeom prst="roundRect">
            <a:avLst>
              <a:gd name="adj" fmla="val 460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21206268" y="21937162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1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81178" y="4291842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34199" y="7010400"/>
            <a:ext cx="13585371" cy="35661600"/>
          </a:xfrm>
          <a:prstGeom prst="roundRect">
            <a:avLst>
              <a:gd name="adj" fmla="val 589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33"/>
          <p:cNvSpPr>
            <a:spLocks noChangeArrowheads="1"/>
          </p:cNvSpPr>
          <p:nvPr userDrawn="1"/>
        </p:nvSpPr>
        <p:spPr bwMode="auto">
          <a:xfrm>
            <a:off x="15152915" y="7010400"/>
            <a:ext cx="13585371" cy="35661600"/>
          </a:xfrm>
          <a:prstGeom prst="roundRect">
            <a:avLst>
              <a:gd name="adj" fmla="val 589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29371631" y="7010400"/>
            <a:ext cx="13585371" cy="35661600"/>
          </a:xfrm>
          <a:prstGeom prst="roundRect">
            <a:avLst>
              <a:gd name="adj" fmla="val 589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-21187218" y="-26128"/>
            <a:ext cx="20835292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 smtClean="0">
              <a:latin typeface="Trebuchet MS" pitchFamily="34" charset="0"/>
            </a:endParaRPr>
          </a:p>
          <a:p>
            <a:pPr defTabSz="3765639"/>
            <a:r>
              <a:rPr lang="en-US" sz="4400" dirty="0" smtClean="0">
                <a:latin typeface="Trebuchet MS" pitchFamily="34" charset="0"/>
              </a:rPr>
              <a:t>This PowerPoint</a:t>
            </a:r>
            <a:r>
              <a:rPr lang="en-US" sz="4400" baseline="0" dirty="0" smtClean="0">
                <a:latin typeface="Trebuchet MS" pitchFamily="34" charset="0"/>
              </a:rPr>
              <a:t> </a:t>
            </a:r>
            <a:r>
              <a:rPr lang="en-US" sz="4400" dirty="0" smtClean="0">
                <a:latin typeface="Trebuchet MS" pitchFamily="34" charset="0"/>
              </a:rPr>
              <a:t>2007 template produces</a:t>
            </a:r>
            <a:r>
              <a:rPr lang="en-US" sz="4400" baseline="0" dirty="0" smtClean="0">
                <a:latin typeface="Trebuchet MS" pitchFamily="34" charset="0"/>
              </a:rPr>
              <a:t> </a:t>
            </a:r>
            <a:r>
              <a:rPr lang="en-US" sz="4400" dirty="0" smtClean="0">
                <a:latin typeface="Trebuchet MS" pitchFamily="34" charset="0"/>
              </a:rPr>
              <a:t>a 48”x48” professional  poster</a:t>
            </a:r>
            <a:r>
              <a:rPr lang="en-US" sz="4400" smtClean="0">
                <a:latin typeface="Trebuchet MS" pitchFamily="34" charset="0"/>
              </a:rPr>
              <a:t>. You</a:t>
            </a:r>
            <a:r>
              <a:rPr lang="en-US" sz="4400" baseline="0" smtClean="0">
                <a:latin typeface="Trebuchet MS" pitchFamily="34" charset="0"/>
              </a:rPr>
              <a:t> can u</a:t>
            </a:r>
            <a:r>
              <a:rPr lang="en-US" sz="4400" smtClean="0">
                <a:latin typeface="Trebuchet MS" pitchFamily="34" charset="0"/>
              </a:rPr>
              <a:t>se</a:t>
            </a:r>
            <a:r>
              <a:rPr lang="en-US" sz="4400" baseline="0" smtClean="0">
                <a:latin typeface="Trebuchet MS" pitchFamily="34" charset="0"/>
              </a:rPr>
              <a:t> it to create your research poster and </a:t>
            </a:r>
            <a:r>
              <a:rPr lang="en-US" sz="4400" smtClean="0">
                <a:latin typeface="Trebuchet MS" pitchFamily="34" charset="0"/>
              </a:rPr>
              <a:t>save valuable time placing titles, subtitles,</a:t>
            </a:r>
            <a:r>
              <a:rPr lang="en-US" sz="4400" baseline="0" smtClean="0">
                <a:latin typeface="Trebuchet MS" pitchFamily="34" charset="0"/>
              </a:rPr>
              <a:t> text, and graphics</a:t>
            </a:r>
            <a:r>
              <a:rPr lang="en-US" sz="4400" smtClean="0">
                <a:latin typeface="Trebuchet MS" pitchFamily="34" charset="0"/>
              </a:rPr>
              <a:t>. </a:t>
            </a:r>
            <a:endParaRPr lang="en-US" sz="4400" dirty="0" smtClean="0">
              <a:latin typeface="Trebuchet MS" pitchFamily="34" charset="0"/>
            </a:endParaRP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To view our template tutorials, go online to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4400" dirty="0" smtClean="0">
                <a:latin typeface="Trebuchet MS" pitchFamily="34" charset="0"/>
              </a:rPr>
              <a:t>and click on </a:t>
            </a:r>
            <a:r>
              <a:rPr lang="en-US" sz="44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When</a:t>
            </a:r>
            <a:r>
              <a:rPr lang="en-US" sz="4400" baseline="0" dirty="0" smtClean="0">
                <a:latin typeface="Trebuchet MS" pitchFamily="34" charset="0"/>
              </a:rPr>
              <a:t> you are ready to</a:t>
            </a:r>
            <a:r>
              <a:rPr lang="en-US" sz="4400" dirty="0" smtClean="0">
                <a:latin typeface="Trebuchet MS" pitchFamily="34" charset="0"/>
              </a:rPr>
              <a:t> </a:t>
            </a:r>
            <a:r>
              <a:rPr lang="en-US" sz="4400" baseline="0" dirty="0" smtClean="0">
                <a:latin typeface="Trebuchet MS" pitchFamily="34" charset="0"/>
              </a:rPr>
              <a:t> print your poster</a:t>
            </a:r>
            <a:r>
              <a:rPr lang="en-US" sz="4400" dirty="0" smtClean="0">
                <a:latin typeface="Trebuchet MS" pitchFamily="34" charset="0"/>
              </a:rPr>
              <a:t>,</a:t>
            </a:r>
            <a:r>
              <a:rPr lang="en-US" sz="4400" baseline="0" dirty="0" smtClean="0">
                <a:latin typeface="Trebuchet MS" pitchFamily="34" charset="0"/>
              </a:rPr>
              <a:t> go online to</a:t>
            </a:r>
            <a:r>
              <a:rPr lang="en-US" sz="4800" baseline="0" dirty="0" smtClean="0">
                <a:latin typeface="Trebuchet MS" pitchFamily="34" charset="0"/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5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4400" dirty="0" smtClean="0">
                <a:latin typeface="Trebuchet MS" pitchFamily="34" charset="0"/>
              </a:rPr>
              <a:t/>
            </a:r>
            <a:br>
              <a:rPr lang="en-US" sz="4400" dirty="0" smtClean="0">
                <a:latin typeface="Trebuchet MS" pitchFamily="34" charset="0"/>
              </a:rPr>
            </a:br>
            <a:endParaRPr lang="en-US" sz="4400" dirty="0" smtClean="0">
              <a:latin typeface="Trebuchet MS" pitchFamily="34" charset="0"/>
            </a:endParaRPr>
          </a:p>
          <a:p>
            <a:pPr algn="l" defTabSz="3765639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5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4400" dirty="0" smtClean="0">
                <a:latin typeface="Trebuchet MS" pitchFamily="34" charset="0"/>
              </a:rPr>
              <a:t> </a:t>
            </a:r>
            <a:endParaRPr lang="en-US" sz="5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rebuchet MS" pitchFamily="34" charset="0"/>
              </a:rPr>
              <a:t>To</a:t>
            </a:r>
            <a:r>
              <a:rPr lang="en-US" sz="4400" baseline="0" dirty="0" smtClean="0">
                <a:latin typeface="Trebuchet MS" pitchFamily="34" charset="0"/>
              </a:rPr>
              <a:t> add text, c</a:t>
            </a:r>
            <a:r>
              <a:rPr lang="en-US" sz="4400" dirty="0" smtClean="0">
                <a:latin typeface="Trebuchet MS" pitchFamily="34" charset="0"/>
              </a:rPr>
              <a:t>lick inside</a:t>
            </a:r>
            <a:r>
              <a:rPr lang="en-US" sz="44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4400" u="sng" baseline="0" dirty="0" smtClean="0">
                <a:latin typeface="Trebuchet MS" pitchFamily="34" charset="0"/>
              </a:rPr>
              <a:t>once</a:t>
            </a:r>
            <a:r>
              <a:rPr lang="en-US" sz="4400" baseline="0" dirty="0" smtClean="0">
                <a:latin typeface="Trebuchet MS" pitchFamily="34" charset="0"/>
              </a:rPr>
              <a:t> (to select it).  Place your cursor on its frame, and your cursor will change to this symbol          .  Click </a:t>
            </a:r>
            <a:r>
              <a:rPr lang="en-US" sz="4400" u="sng" baseline="0" dirty="0" smtClean="0">
                <a:latin typeface="Trebuchet MS" pitchFamily="34" charset="0"/>
              </a:rPr>
              <a:t>once</a:t>
            </a:r>
            <a:r>
              <a:rPr lang="en-US" sz="44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4400" dirty="0" smtClean="0">
              <a:latin typeface="Trebuchet MS" pitchFamily="34" charset="0"/>
            </a:endParaRPr>
          </a:p>
          <a:p>
            <a:pPr defTabSz="3765639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44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44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44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21187218" y="26121360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107402" y="17136374"/>
            <a:ext cx="921741" cy="46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2" name="Group 31"/>
          <p:cNvGrpSpPr/>
          <p:nvPr userDrawn="1"/>
        </p:nvGrpSpPr>
        <p:grpSpPr>
          <a:xfrm>
            <a:off x="-20473477" y="41133509"/>
            <a:ext cx="19501928" cy="2296921"/>
            <a:chOff x="44242388" y="28054064"/>
            <a:chExt cx="9771398" cy="1090621"/>
          </a:xfrm>
        </p:grpSpPr>
        <p:sp>
          <p:nvSpPr>
            <p:cNvPr id="33" name="Rounded Rectangle 32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 userDrawn="1"/>
          </p:nvSpPr>
          <p:spPr>
            <a:xfrm>
              <a:off x="45342598" y="28244015"/>
              <a:ext cx="8671188" cy="74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4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6" name="Straight Connector 35"/>
          <p:cNvCxnSpPr/>
          <p:nvPr userDrawn="1"/>
        </p:nvCxnSpPr>
        <p:spPr>
          <a:xfrm>
            <a:off x="-21187218" y="12934307"/>
            <a:ext cx="20816242" cy="445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 userDrawn="1"/>
        </p:nvSpPr>
        <p:spPr>
          <a:xfrm>
            <a:off x="-21206268" y="21937162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44222126" y="0"/>
            <a:ext cx="20872306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6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 smtClean="0">
              <a:latin typeface="Trebuchet MS" pitchFamily="34" charset="0"/>
            </a:endParaRPr>
          </a:p>
          <a:p>
            <a:pPr defTabSz="3134780"/>
            <a:r>
              <a:rPr lang="en-US" sz="4400" dirty="0" smtClean="0">
                <a:latin typeface="Trebuchet MS" pitchFamily="34" charset="0"/>
              </a:rPr>
              <a:t>This PowerPoint</a:t>
            </a:r>
            <a:r>
              <a:rPr lang="en-US" sz="44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4400" baseline="0" dirty="0" smtClean="0">
                <a:latin typeface="Trebuchet MS" pitchFamily="34" charset="0"/>
              </a:rPr>
            </a:br>
            <a:r>
              <a:rPr lang="en-US" sz="44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3134780"/>
            <a:endParaRPr lang="en-US" sz="6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6600" baseline="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54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60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60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4400" dirty="0" smtClean="0">
                <a:latin typeface="Trebuchet MS" pitchFamily="34" charset="0"/>
              </a:rPr>
              <a:t>Go to the </a:t>
            </a:r>
            <a:r>
              <a:rPr lang="en-US" sz="44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 baseline="0" dirty="0" smtClean="0">
                <a:latin typeface="Trebuchet MS" pitchFamily="34" charset="0"/>
              </a:rPr>
            </a:br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4400" dirty="0" smtClean="0">
                <a:latin typeface="Trebuchet MS" pitchFamily="34" charset="0"/>
              </a:rPr>
              <a:t>This template has four </a:t>
            </a:r>
            <a:r>
              <a:rPr lang="en-US" sz="4400" baseline="0" dirty="0" smtClean="0">
                <a:latin typeface="Trebuchet MS" pitchFamily="34" charset="0"/>
              </a:rPr>
              <a:t>different  column layouts.</a:t>
            </a:r>
          </a:p>
          <a:p>
            <a:pPr defTabSz="2689420"/>
            <a:r>
              <a:rPr lang="en-US" sz="4400" u="sng" baseline="0" dirty="0" smtClean="0">
                <a:latin typeface="Trebuchet MS" pitchFamily="34" charset="0"/>
              </a:rPr>
              <a:t>Right-click</a:t>
            </a:r>
            <a:r>
              <a:rPr lang="en-US" sz="4400" baseline="0" dirty="0" smtClean="0">
                <a:latin typeface="Trebuchet MS" pitchFamily="34" charset="0"/>
              </a:rPr>
              <a:t> your mouse on the background  and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click on LAYOUT to see </a:t>
            </a:r>
            <a:r>
              <a:rPr lang="en-US" sz="4400" baseline="0" dirty="0" err="1" smtClean="0">
                <a:latin typeface="Trebuchet MS" pitchFamily="34" charset="0"/>
              </a:rPr>
              <a:t>thelayout</a:t>
            </a:r>
            <a:r>
              <a:rPr lang="en-US" sz="4400" baseline="0" dirty="0" smtClean="0">
                <a:latin typeface="Trebuchet MS" pitchFamily="34" charset="0"/>
              </a:rPr>
              <a:t> options.  The columns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in the provided  layouts are fixed and cannot be moved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TEXT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PHOTOS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4400" u="sng" baseline="0" dirty="0" smtClean="0">
                <a:latin typeface="Trebuchet MS" pitchFamily="34" charset="0"/>
              </a:rPr>
              <a:t>first</a:t>
            </a:r>
            <a:r>
              <a:rPr lang="en-US" sz="44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TABLES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4400" u="sng" baseline="0" dirty="0" smtClean="0">
                <a:latin typeface="Trebuchet MS" pitchFamily="34" charset="0"/>
              </a:rPr>
              <a:t>right-click</a:t>
            </a:r>
            <a:r>
              <a:rPr lang="en-US" sz="44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5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400" baseline="0" dirty="0" smtClean="0">
              <a:latin typeface="Trebuchet MS" pitchFamily="34" charset="0"/>
            </a:endParaRPr>
          </a:p>
          <a:p>
            <a:pPr defTabSz="3134780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01538" y="13349597"/>
            <a:ext cx="4857472" cy="31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extBox 45"/>
          <p:cNvSpPr txBox="1"/>
          <p:nvPr userDrawn="1"/>
        </p:nvSpPr>
        <p:spPr>
          <a:xfrm>
            <a:off x="44563940" y="40385026"/>
            <a:ext cx="9160286" cy="2923871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    </a:t>
            </a:r>
            <a:r>
              <a:rPr lang="en-US" sz="4400" dirty="0" smtClean="0">
                <a:solidFill>
                  <a:schemeClr val="bg1"/>
                </a:solidFill>
              </a:rPr>
              <a:t>2117 Fourth Street ,</a:t>
            </a:r>
            <a:r>
              <a:rPr lang="en-US" sz="4400" baseline="0" dirty="0" smtClean="0">
                <a:solidFill>
                  <a:schemeClr val="bg1"/>
                </a:solidFill>
              </a:rPr>
              <a:t> Unit C</a:t>
            </a:r>
            <a:br>
              <a:rPr lang="en-US" sz="4400" baseline="0" dirty="0" smtClean="0">
                <a:solidFill>
                  <a:schemeClr val="bg1"/>
                </a:solidFill>
              </a:rPr>
            </a:br>
            <a:r>
              <a:rPr lang="en-US" sz="44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4400" baseline="0" dirty="0" smtClean="0">
                <a:solidFill>
                  <a:schemeClr val="bg1"/>
                </a:solidFill>
              </a:rPr>
            </a:br>
            <a:r>
              <a:rPr lang="en-US" sz="4400" baseline="0" dirty="0" smtClean="0">
                <a:solidFill>
                  <a:schemeClr val="bg1"/>
                </a:solidFill>
              </a:rPr>
              <a:t>    </a:t>
            </a:r>
            <a:r>
              <a:rPr lang="en-US" sz="44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44222126" y="39809594"/>
            <a:ext cx="20872306" cy="43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>
            <a:off x="44234978" y="5998609"/>
            <a:ext cx="20859454" cy="214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7010400"/>
            <a:ext cx="42057638" cy="35661600"/>
          </a:xfrm>
          <a:prstGeom prst="roundRect">
            <a:avLst>
              <a:gd name="adj" fmla="val 213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1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43091" y="42972078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21187218" y="-26128"/>
            <a:ext cx="20835292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 smtClean="0">
              <a:latin typeface="Trebuchet MS" pitchFamily="34" charset="0"/>
            </a:endParaRPr>
          </a:p>
          <a:p>
            <a:pPr defTabSz="3765639"/>
            <a:r>
              <a:rPr lang="en-US" sz="4400" dirty="0" smtClean="0">
                <a:latin typeface="Trebuchet MS" pitchFamily="34" charset="0"/>
              </a:rPr>
              <a:t>This PowerPoint</a:t>
            </a:r>
            <a:r>
              <a:rPr lang="en-US" sz="4400" baseline="0" dirty="0" smtClean="0">
                <a:latin typeface="Trebuchet MS" pitchFamily="34" charset="0"/>
              </a:rPr>
              <a:t> </a:t>
            </a:r>
            <a:r>
              <a:rPr lang="en-US" sz="4400" dirty="0" smtClean="0">
                <a:latin typeface="Trebuchet MS" pitchFamily="34" charset="0"/>
              </a:rPr>
              <a:t>2007 template produces</a:t>
            </a:r>
            <a:r>
              <a:rPr lang="en-US" sz="4400" baseline="0" dirty="0" smtClean="0">
                <a:latin typeface="Trebuchet MS" pitchFamily="34" charset="0"/>
              </a:rPr>
              <a:t> </a:t>
            </a:r>
            <a:r>
              <a:rPr lang="en-US" sz="4400" dirty="0" smtClean="0">
                <a:latin typeface="Trebuchet MS" pitchFamily="34" charset="0"/>
              </a:rPr>
              <a:t>a 48”x48” professional  poster</a:t>
            </a:r>
            <a:r>
              <a:rPr lang="en-US" sz="4400" smtClean="0">
                <a:latin typeface="Trebuchet MS" pitchFamily="34" charset="0"/>
              </a:rPr>
              <a:t>. You</a:t>
            </a:r>
            <a:r>
              <a:rPr lang="en-US" sz="4400" baseline="0" smtClean="0">
                <a:latin typeface="Trebuchet MS" pitchFamily="34" charset="0"/>
              </a:rPr>
              <a:t> can u</a:t>
            </a:r>
            <a:r>
              <a:rPr lang="en-US" sz="4400" smtClean="0">
                <a:latin typeface="Trebuchet MS" pitchFamily="34" charset="0"/>
              </a:rPr>
              <a:t>se</a:t>
            </a:r>
            <a:r>
              <a:rPr lang="en-US" sz="4400" baseline="0" smtClean="0">
                <a:latin typeface="Trebuchet MS" pitchFamily="34" charset="0"/>
              </a:rPr>
              <a:t> it to create your research poster and </a:t>
            </a:r>
            <a:r>
              <a:rPr lang="en-US" sz="4400" smtClean="0">
                <a:latin typeface="Trebuchet MS" pitchFamily="34" charset="0"/>
              </a:rPr>
              <a:t>save valuable time placing titles, subtitles,</a:t>
            </a:r>
            <a:r>
              <a:rPr lang="en-US" sz="4400" baseline="0" smtClean="0">
                <a:latin typeface="Trebuchet MS" pitchFamily="34" charset="0"/>
              </a:rPr>
              <a:t> text, and graphics</a:t>
            </a:r>
            <a:r>
              <a:rPr lang="en-US" sz="4400" smtClean="0">
                <a:latin typeface="Trebuchet MS" pitchFamily="34" charset="0"/>
              </a:rPr>
              <a:t>. </a:t>
            </a:r>
            <a:endParaRPr lang="en-US" sz="4400" dirty="0" smtClean="0">
              <a:latin typeface="Trebuchet MS" pitchFamily="34" charset="0"/>
            </a:endParaRP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To view our template tutorials, go online to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4400" dirty="0" smtClean="0">
                <a:latin typeface="Trebuchet MS" pitchFamily="34" charset="0"/>
              </a:rPr>
              <a:t>and click on </a:t>
            </a:r>
            <a:r>
              <a:rPr lang="en-US" sz="44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r>
              <a:rPr lang="en-US" sz="4400" dirty="0" smtClean="0">
                <a:latin typeface="Trebuchet MS" pitchFamily="34" charset="0"/>
              </a:rPr>
              <a:t>When</a:t>
            </a:r>
            <a:r>
              <a:rPr lang="en-US" sz="4400" baseline="0" dirty="0" smtClean="0">
                <a:latin typeface="Trebuchet MS" pitchFamily="34" charset="0"/>
              </a:rPr>
              <a:t> you are ready to</a:t>
            </a:r>
            <a:r>
              <a:rPr lang="en-US" sz="4400" dirty="0" smtClean="0">
                <a:latin typeface="Trebuchet MS" pitchFamily="34" charset="0"/>
              </a:rPr>
              <a:t> </a:t>
            </a:r>
            <a:r>
              <a:rPr lang="en-US" sz="4400" baseline="0" dirty="0" smtClean="0">
                <a:latin typeface="Trebuchet MS" pitchFamily="34" charset="0"/>
              </a:rPr>
              <a:t> print your poster</a:t>
            </a:r>
            <a:r>
              <a:rPr lang="en-US" sz="4400" dirty="0" smtClean="0">
                <a:latin typeface="Trebuchet MS" pitchFamily="34" charset="0"/>
              </a:rPr>
              <a:t>,</a:t>
            </a:r>
            <a:r>
              <a:rPr lang="en-US" sz="4400" baseline="0" dirty="0" smtClean="0">
                <a:latin typeface="Trebuchet MS" pitchFamily="34" charset="0"/>
              </a:rPr>
              <a:t> go online to</a:t>
            </a:r>
            <a:r>
              <a:rPr lang="en-US" sz="4800" baseline="0" dirty="0" smtClean="0">
                <a:latin typeface="Trebuchet MS" pitchFamily="34" charset="0"/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5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4400" dirty="0" smtClean="0">
                <a:latin typeface="Trebuchet MS" pitchFamily="34" charset="0"/>
              </a:rPr>
              <a:t/>
            </a:r>
            <a:br>
              <a:rPr lang="en-US" sz="4400" dirty="0" smtClean="0">
                <a:latin typeface="Trebuchet MS" pitchFamily="34" charset="0"/>
              </a:rPr>
            </a:br>
            <a:endParaRPr lang="en-US" sz="4400" dirty="0" smtClean="0">
              <a:latin typeface="Trebuchet MS" pitchFamily="34" charset="0"/>
            </a:endParaRPr>
          </a:p>
          <a:p>
            <a:pPr algn="l" defTabSz="3765639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5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4400" dirty="0" smtClean="0">
                <a:latin typeface="Trebuchet MS" pitchFamily="34" charset="0"/>
              </a:rPr>
              <a:t> </a:t>
            </a:r>
            <a:endParaRPr lang="en-US" sz="5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rebuchet MS" pitchFamily="34" charset="0"/>
              </a:rPr>
              <a:t>To</a:t>
            </a:r>
            <a:r>
              <a:rPr lang="en-US" sz="4400" baseline="0" dirty="0" smtClean="0">
                <a:latin typeface="Trebuchet MS" pitchFamily="34" charset="0"/>
              </a:rPr>
              <a:t> add text, c</a:t>
            </a:r>
            <a:r>
              <a:rPr lang="en-US" sz="4400" dirty="0" smtClean="0">
                <a:latin typeface="Trebuchet MS" pitchFamily="34" charset="0"/>
              </a:rPr>
              <a:t>lick inside</a:t>
            </a:r>
            <a:r>
              <a:rPr lang="en-US" sz="44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4400" u="sng" baseline="0" dirty="0" smtClean="0">
                <a:latin typeface="Trebuchet MS" pitchFamily="34" charset="0"/>
              </a:rPr>
              <a:t>once</a:t>
            </a:r>
            <a:r>
              <a:rPr lang="en-US" sz="4400" baseline="0" dirty="0" smtClean="0">
                <a:latin typeface="Trebuchet MS" pitchFamily="34" charset="0"/>
              </a:rPr>
              <a:t> (to select it).  Place your cursor on its frame, and your cursor will change to this symbol          .  Click </a:t>
            </a:r>
            <a:r>
              <a:rPr lang="en-US" sz="4400" u="sng" baseline="0" dirty="0" smtClean="0">
                <a:latin typeface="Trebuchet MS" pitchFamily="34" charset="0"/>
              </a:rPr>
              <a:t>once</a:t>
            </a:r>
            <a:r>
              <a:rPr lang="en-US" sz="44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4400" dirty="0" smtClean="0">
              <a:latin typeface="Trebuchet MS" pitchFamily="34" charset="0"/>
            </a:endParaRPr>
          </a:p>
          <a:p>
            <a:pPr defTabSz="3765639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44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dirty="0" smtClean="0">
              <a:latin typeface="Trebuchet MS" pitchFamily="34" charset="0"/>
            </a:endParaRPr>
          </a:p>
          <a:p>
            <a:pPr defTabSz="4389219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44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44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-21187218" y="28407360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107402" y="17136374"/>
            <a:ext cx="921741" cy="46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 userDrawn="1"/>
        </p:nvGrpSpPr>
        <p:grpSpPr>
          <a:xfrm>
            <a:off x="-20473477" y="41133509"/>
            <a:ext cx="19501928" cy="2296921"/>
            <a:chOff x="44242388" y="28054064"/>
            <a:chExt cx="9771398" cy="1090621"/>
          </a:xfrm>
        </p:grpSpPr>
        <p:sp>
          <p:nvSpPr>
            <p:cNvPr id="30" name="Rounded Rectangle 2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2" name="TextBox 31"/>
            <p:cNvSpPr txBox="1"/>
            <p:nvPr userDrawn="1"/>
          </p:nvSpPr>
          <p:spPr>
            <a:xfrm>
              <a:off x="45342598" y="28244015"/>
              <a:ext cx="8671188" cy="74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4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3" name="Straight Connector 32"/>
          <p:cNvCxnSpPr/>
          <p:nvPr userDrawn="1"/>
        </p:nvCxnSpPr>
        <p:spPr>
          <a:xfrm>
            <a:off x="-21187218" y="12934307"/>
            <a:ext cx="20816242" cy="445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 userDrawn="1"/>
        </p:nvSpPr>
        <p:spPr>
          <a:xfrm>
            <a:off x="-21206268" y="23194462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4222126" y="0"/>
            <a:ext cx="20872306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6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 smtClean="0">
              <a:latin typeface="Trebuchet MS" pitchFamily="34" charset="0"/>
            </a:endParaRPr>
          </a:p>
          <a:p>
            <a:pPr defTabSz="3134780"/>
            <a:r>
              <a:rPr lang="en-US" sz="4400" dirty="0" smtClean="0">
                <a:latin typeface="Trebuchet MS" pitchFamily="34" charset="0"/>
              </a:rPr>
              <a:t>This PowerPoint</a:t>
            </a:r>
            <a:r>
              <a:rPr lang="en-US" sz="44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4400" baseline="0" dirty="0" smtClean="0">
                <a:latin typeface="Trebuchet MS" pitchFamily="34" charset="0"/>
              </a:rPr>
            </a:br>
            <a:r>
              <a:rPr lang="en-US" sz="44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3134780"/>
            <a:endParaRPr lang="en-US" sz="6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6600" baseline="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54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60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60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60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4400" dirty="0" smtClean="0">
                <a:latin typeface="Trebuchet MS" pitchFamily="34" charset="0"/>
              </a:rPr>
              <a:t>Go to the </a:t>
            </a:r>
            <a:r>
              <a:rPr lang="en-US" sz="44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 baseline="0" dirty="0" smtClean="0">
                <a:latin typeface="Trebuchet MS" pitchFamily="34" charset="0"/>
              </a:rPr>
            </a:br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endParaRPr lang="en-US" sz="4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4400" dirty="0" smtClean="0">
                <a:latin typeface="Trebuchet MS" pitchFamily="34" charset="0"/>
              </a:rPr>
              <a:t>This template has four </a:t>
            </a:r>
            <a:r>
              <a:rPr lang="en-US" sz="4400" baseline="0" dirty="0" smtClean="0">
                <a:latin typeface="Trebuchet MS" pitchFamily="34" charset="0"/>
              </a:rPr>
              <a:t>different  column layouts.</a:t>
            </a:r>
          </a:p>
          <a:p>
            <a:pPr defTabSz="2689420"/>
            <a:r>
              <a:rPr lang="en-US" sz="4400" u="sng" baseline="0" dirty="0" smtClean="0">
                <a:latin typeface="Trebuchet MS" pitchFamily="34" charset="0"/>
              </a:rPr>
              <a:t>Right-click</a:t>
            </a:r>
            <a:r>
              <a:rPr lang="en-US" sz="4400" baseline="0" dirty="0" smtClean="0">
                <a:latin typeface="Trebuchet MS" pitchFamily="34" charset="0"/>
              </a:rPr>
              <a:t> your mouse on the background  and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click on LAYOUT to see </a:t>
            </a:r>
            <a:r>
              <a:rPr lang="en-US" sz="4400" baseline="0" dirty="0" err="1" smtClean="0">
                <a:latin typeface="Trebuchet MS" pitchFamily="34" charset="0"/>
              </a:rPr>
              <a:t>thelayout</a:t>
            </a:r>
            <a:r>
              <a:rPr lang="en-US" sz="4400" baseline="0" dirty="0" smtClean="0">
                <a:latin typeface="Trebuchet MS" pitchFamily="34" charset="0"/>
              </a:rPr>
              <a:t> options.  The columns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in the provided  layouts are fixed and cannot be moved 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TEXT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PHOTOS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4400" u="sng" baseline="0" dirty="0" smtClean="0">
                <a:latin typeface="Trebuchet MS" pitchFamily="34" charset="0"/>
              </a:rPr>
              <a:t>first</a:t>
            </a:r>
            <a:r>
              <a:rPr lang="en-US" sz="44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 smtClean="0">
                <a:latin typeface="Trebuchet MS" pitchFamily="34" charset="0"/>
              </a:rPr>
              <a:t>TABLES</a:t>
            </a:r>
            <a:r>
              <a:rPr lang="en-US" sz="4400" b="1" u="none" baseline="0" dirty="0" smtClean="0">
                <a:latin typeface="Trebuchet MS" pitchFamily="34" charset="0"/>
              </a:rPr>
              <a:t>: </a:t>
            </a:r>
            <a:r>
              <a:rPr lang="en-US" sz="44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4400" u="sng" baseline="0" dirty="0" smtClean="0">
                <a:latin typeface="Trebuchet MS" pitchFamily="34" charset="0"/>
              </a:rPr>
              <a:t>right-click</a:t>
            </a:r>
            <a:r>
              <a:rPr lang="en-US" sz="44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endParaRPr lang="en-US" sz="4400" baseline="0" dirty="0" smtClean="0">
              <a:latin typeface="Trebuchet MS" pitchFamily="34" charset="0"/>
            </a:endParaRPr>
          </a:p>
          <a:p>
            <a:pPr defTabSz="2689420"/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44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5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400" baseline="0" dirty="0" smtClean="0">
              <a:latin typeface="Trebuchet MS" pitchFamily="34" charset="0"/>
            </a:endParaRPr>
          </a:p>
          <a:p>
            <a:pPr defTabSz="3134780"/>
            <a:endParaRPr lang="en-US" sz="44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01538" y="13349597"/>
            <a:ext cx="4857472" cy="31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 userDrawn="1"/>
        </p:nvSpPr>
        <p:spPr>
          <a:xfrm>
            <a:off x="44563940" y="40385026"/>
            <a:ext cx="9160286" cy="2923871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    </a:t>
            </a:r>
            <a:r>
              <a:rPr lang="en-US" sz="4400" dirty="0" smtClean="0">
                <a:solidFill>
                  <a:schemeClr val="bg1"/>
                </a:solidFill>
              </a:rPr>
              <a:t>2117 Fourth Street ,</a:t>
            </a:r>
            <a:r>
              <a:rPr lang="en-US" sz="4400" baseline="0" dirty="0" smtClean="0">
                <a:solidFill>
                  <a:schemeClr val="bg1"/>
                </a:solidFill>
              </a:rPr>
              <a:t> Unit C</a:t>
            </a:r>
            <a:br>
              <a:rPr lang="en-US" sz="4400" baseline="0" dirty="0" smtClean="0">
                <a:solidFill>
                  <a:schemeClr val="bg1"/>
                </a:solidFill>
              </a:rPr>
            </a:br>
            <a:r>
              <a:rPr lang="en-US" sz="44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4400" baseline="0" dirty="0" smtClean="0">
                <a:solidFill>
                  <a:schemeClr val="bg1"/>
                </a:solidFill>
              </a:rPr>
            </a:br>
            <a:r>
              <a:rPr lang="en-US" sz="4400" baseline="0" dirty="0" smtClean="0">
                <a:solidFill>
                  <a:schemeClr val="bg1"/>
                </a:solidFill>
              </a:rPr>
              <a:t>    </a:t>
            </a:r>
            <a:r>
              <a:rPr lang="en-US" sz="44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44222126" y="39809594"/>
            <a:ext cx="20872306" cy="43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44234978" y="5998609"/>
            <a:ext cx="20859454" cy="214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-16024668" y="22089562"/>
            <a:ext cx="10049256" cy="804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-15967518" y="27233062"/>
            <a:ext cx="10049256" cy="804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 Placeholder 351"/>
          <p:cNvSpPr>
            <a:spLocks noGrp="1"/>
          </p:cNvSpPr>
          <p:nvPr>
            <p:ph type="body" sz="quarter" idx="10"/>
          </p:nvPr>
        </p:nvSpPr>
        <p:spPr>
          <a:xfrm>
            <a:off x="904186" y="7777274"/>
            <a:ext cx="13591277" cy="220675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effort to reduce the harmful effects from radiation there are many steps and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that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been implemented to decrease patient and practitioner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dose 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interventionist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 CT guided procedures at our institution demonstrated a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utilizing either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or helical CT scanning to accomplish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drainage or biopsy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technique for using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intermittent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mode during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procedures: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scan to localize the procedure target 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Remainder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procedure using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intermittent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post-procedure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to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for complications (hematoma, pneumothorax, etc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technique for using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mode: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CT for initial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localization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helical mode for all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intra-procedural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post-procedural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review: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compare helical versus fluoroscopic CT guidance for numerous procedures en-block without comparing the best technique for a given procedure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Variations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DLP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(dose length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product) and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variations in the quantity component of the x-ray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 (represented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by MAs and also captured within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DLP)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result in significant differences in patient dose between procedures performed in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mode verses helical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scanning generally involves a larger field of view (thus increasing DLP) and utilizing higher MAs parameters for noise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Limiting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scanning during procedures will result in lower effective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Practitioners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utilizing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mode are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to achieve lower average procedure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</a:p>
        </p:txBody>
      </p:sp>
      <p:sp>
        <p:nvSpPr>
          <p:cNvPr id="353" name="Text Placeholder 352"/>
          <p:cNvSpPr>
            <a:spLocks noGrp="1"/>
          </p:cNvSpPr>
          <p:nvPr>
            <p:ph type="body" sz="quarter" idx="11"/>
          </p:nvPr>
        </p:nvSpPr>
        <p:spPr>
          <a:xfrm>
            <a:off x="922338" y="7020986"/>
            <a:ext cx="13573126" cy="754045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Introduction: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" name="Text Placeholder 356"/>
          <p:cNvSpPr>
            <a:spLocks noGrp="1"/>
          </p:cNvSpPr>
          <p:nvPr>
            <p:ph type="body" sz="quarter" idx="21"/>
          </p:nvPr>
        </p:nvSpPr>
        <p:spPr>
          <a:xfrm>
            <a:off x="15236277" y="20527465"/>
            <a:ext cx="13571534" cy="9768806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Differences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dose between CT 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modes. 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 fluoro demonstrated consistently lower average effective dose compared to CT fluoro for biopsies (p=0.291), drains (p=0.081), and all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(p=0.097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 doses for CT intermittent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fluoro procedures:</a:t>
            </a:r>
          </a:p>
          <a:p>
            <a:pPr marL="1600142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18.1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(SD of 13.2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for combined procedures (CT biopsy and CT drain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600142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19.2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(SD of 14.6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for CT biopsy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</a:p>
          <a:p>
            <a:pPr marL="1600142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16.8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(SD of 11.4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for CT drains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 doses for CT helical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procedures:</a:t>
            </a:r>
          </a:p>
          <a:p>
            <a:pPr marL="1600142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20.3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(SD of 18.2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for combined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procedures</a:t>
            </a:r>
          </a:p>
          <a:p>
            <a:pPr marL="1600142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20.5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(SD of 19.9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for CT biopsy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</a:p>
          <a:p>
            <a:pPr marL="1600142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19.8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(SD of 15.1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for CT drain only (Table 1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Differences in dose between CT modes did not reach statistical significance at p=0.05 (95% CI).  CT fluoro demonstrated consistently lower average effective dose compared to CT fluoro for biopsies (p=0.291), drains (p=0.081), and all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(p=0.097) (Figure 1)  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" name="Text Placeholder 357"/>
          <p:cNvSpPr>
            <a:spLocks noGrp="1"/>
          </p:cNvSpPr>
          <p:nvPr>
            <p:ph type="body" sz="quarter" idx="22"/>
          </p:nvPr>
        </p:nvSpPr>
        <p:spPr>
          <a:xfrm>
            <a:off x="15159833" y="14466041"/>
            <a:ext cx="13571534" cy="1437308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Results:</a:t>
            </a:r>
          </a:p>
          <a:p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Text Placeholder 358"/>
          <p:cNvSpPr>
            <a:spLocks noGrp="1"/>
          </p:cNvSpPr>
          <p:nvPr>
            <p:ph type="body" sz="quarter" idx="23"/>
          </p:nvPr>
        </p:nvSpPr>
        <p:spPr>
          <a:xfrm>
            <a:off x="15159833" y="7795364"/>
            <a:ext cx="13571534" cy="68880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calculations for both patient and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operator: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in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mSv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estimated from DLP multiplied by the k-factor of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0.015 (the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 between chest and body is 0.014 vs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0.015)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doses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mostly comprised of the helical component for which k-factors have been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Intermittent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doses have no established coefficient for estimating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from DLP, though 0.018 has been calculated in other studies (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Leng,S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AJR, 2011; 197:W97-W103).  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4" name="Text Placeholder 363"/>
          <p:cNvSpPr>
            <a:spLocks noGrp="1"/>
          </p:cNvSpPr>
          <p:nvPr>
            <p:ph type="body" sz="quarter" idx="28"/>
          </p:nvPr>
        </p:nvSpPr>
        <p:spPr>
          <a:xfrm>
            <a:off x="29472181" y="7775031"/>
            <a:ext cx="13581061" cy="17809982"/>
          </a:xfrm>
        </p:spPr>
        <p:txBody>
          <a:bodyPr/>
          <a:lstStyle/>
          <a:p>
            <a:pPr marL="17" marR="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fluoroscopy trends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dose</a:t>
            </a:r>
          </a:p>
          <a:p>
            <a:pPr marL="1142959" lvl="1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dose for CT guided drain placement and CT guided drains and biopsies combined (“all procedures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in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90% confidence interval (p=0.081 and p=0.097 respectively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variability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(relative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procedure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dose)</a:t>
            </a:r>
          </a:p>
          <a:p>
            <a:pPr marL="17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 proportion of the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 occurs during the initial helical phase of scanning (helical imaging for lesion localization and planning) or if a helical post scan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 for complications (hematoma, pneumothorax, etc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</a:p>
          <a:p>
            <a:pPr marL="17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Minimizing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dose parameters (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kvp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minimize CTDI) and the length of included anatomy (z – axis, to minimize DLP) are likely the most critical variables to consider in minimizing the procedural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</a:t>
            </a:r>
          </a:p>
          <a:p>
            <a:pPr marL="17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study’s limitations:</a:t>
            </a:r>
          </a:p>
          <a:p>
            <a:pPr marL="1142959" lvl="1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372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procedures were included within our review (179 biopsies and 193 drains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14431" lvl="2" indent="-342900">
              <a:spcBef>
                <a:spcPts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larger sample size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may achieve statistical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p=0.05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142959" lvl="1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unable to be determined retrospectively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proportion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radiation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 allotted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“planning” helical scan and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intra-procedural proportion</a:t>
            </a:r>
          </a:p>
          <a:p>
            <a:pPr marL="1142959" lvl="1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inter-operator variability in dose may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confounded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the participation of numerous residents and fellows of various experience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levels</a:t>
            </a:r>
          </a:p>
          <a:p>
            <a:pPr marL="1142959" lvl="1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 dose estimation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(0.015)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likely overestimates dose for thoracic procedures and underestimates all CT fluoroscopy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doses</a:t>
            </a:r>
          </a:p>
        </p:txBody>
      </p:sp>
      <p:sp>
        <p:nvSpPr>
          <p:cNvPr id="365" name="Text Placeholder 364"/>
          <p:cNvSpPr>
            <a:spLocks noGrp="1"/>
          </p:cNvSpPr>
          <p:nvPr>
            <p:ph type="body" sz="quarter" idx="29"/>
          </p:nvPr>
        </p:nvSpPr>
        <p:spPr>
          <a:xfrm>
            <a:off x="29421203" y="25584048"/>
            <a:ext cx="13576029" cy="1437308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Conclusion:</a:t>
            </a:r>
          </a:p>
          <a:p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6" name="Text Placeholder 365"/>
          <p:cNvSpPr>
            <a:spLocks noGrp="1"/>
          </p:cNvSpPr>
          <p:nvPr>
            <p:ph type="body" sz="quarter" idx="30"/>
          </p:nvPr>
        </p:nvSpPr>
        <p:spPr>
          <a:xfrm>
            <a:off x="29436186" y="26199352"/>
            <a:ext cx="13581061" cy="1011967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gathered and analyzed from the Interventional Radiology department at our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Utilizing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fluoroscopic CT mode during CT guided procedures has excellent potential to lower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when compared to exclusive use of helical mode imaging, the results are heavily operator dependent.  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Consistently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effective patient doses are most likely to be achieved by promoting the use of CT intermittent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flouro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 during CT guided procedures in combination with improved operator education and vigilance toward optimal dose reduction techniques. 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important dose reduction techniques during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include limiting the field of view and MAs utilized during initial localizing helical scans, and the discriminate application of intra-procedural intermittent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imaging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5" name="Text Placeholder 404"/>
          <p:cNvSpPr>
            <a:spLocks noGrp="1"/>
          </p:cNvSpPr>
          <p:nvPr>
            <p:ph type="body" sz="quarter" idx="151"/>
          </p:nvPr>
        </p:nvSpPr>
        <p:spPr>
          <a:xfrm>
            <a:off x="6239888" y="2850986"/>
            <a:ext cx="32232600" cy="18516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Jordan Dixon D.O.,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James Cunningham D.O., Nathan Daley M.D.,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Kandasawmi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RTR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6" name="Text Placeholder 405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dose during CT guided procedures: differences between CT fluoroscopy verses CT helical imaging.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7" name="Text Placeholder 36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" name="Text Placeholder 367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0" name="Text Placeholder 36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1" name="Text Placeholder 37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2" name="Text Placeholder 37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3" name="Text Placeholder 37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4" name="Text Placeholder 37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5" name="Text Placeholder 37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6" name="Text Placeholder 37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7" name="Text Placeholder 37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" name="Text Placeholder 37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9" name="Text Placeholder 37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9" name="Picture Placeholder 368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80" name="Picture Placeholder 379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81" name="Picture Placeholder 380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82" name="Picture Placeholder 381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83" name="Picture Placeholder 382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84" name="Picture Placeholder 383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85" name="Picture Placeholder 384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86" name="Picture Placeholder 385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7" name="Picture Placeholder 386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88" name="Picture Placeholder 387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389" name="Picture Placeholder 388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390" name="Text Placeholder 389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1" name="Text Placeholder 390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2" name="Text Placeholder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3" name="Text Placeholder 392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4" name="Text Placeholder 393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5" name="Text Placeholder 39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6" name="Text Placeholder 39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7" name="Text Placeholder 39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8" name="Text Placeholder 39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" name="Text Placeholder 39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0" name="Text Placeholder 39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1" name="Text Placeholder 400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2" name="Text Placeholder 401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3" name="Text Placeholder 402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528094" y="15339598"/>
            <a:ext cx="2005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</a:t>
            </a:r>
          </a:p>
        </p:txBody>
      </p:sp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36695974"/>
              </p:ext>
            </p:extLst>
          </p:nvPr>
        </p:nvGraphicFramePr>
        <p:xfrm>
          <a:off x="17383790" y="30704659"/>
          <a:ext cx="9298534" cy="469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35169290" y="37938899"/>
            <a:ext cx="2747868" cy="6914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7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endParaRPr lang="en-US" sz="3700" u="sng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21203" y="38766228"/>
            <a:ext cx="135960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Tsalafoutas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Tsapaki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Triantopoulou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Gorantonaki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Papailiou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J. CT-Guided Interventional Procedures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Fluoroscopy Assistance: Patient Effective Dose and Absorbed Dose Considerations. AJR June 2007; 188: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1479-1484.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Sarti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Brehme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W, Gay SB. Low-Dose Techniques in CT-guided Interventions. RSNA, 2012: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1109-1119.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Christner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JA, Carlson SK, Jacobsen M,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Vrieze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TJ, Atwell TD,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McCollough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CH. Radiation Dose Levels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Interventional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 Procedures. AJR July 2011; 197: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W97-W103.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Shpilberg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Delman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BN,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Tanenbaum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LN,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Esses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SJ,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Subramaniam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Doshi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AH. Radiation Dose Reduction in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CT-Guided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Spine Biopsies Does Not Reduce Diagnostic Yield. AJNR Am J Neuroradiology 2014: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1-5.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Carlson SK, Bender CE, Classic KL, Zink FK, Quam JP, Ward EM, Oberg AL. Benefits and Safety of CT  Fluoroscopy in Interventional Radiologic Procedures. Radiology May 2001: 515-520.</a:t>
            </a:r>
            <a:endParaRPr lang="en-US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283" y="1744247"/>
            <a:ext cx="5785605" cy="2426418"/>
          </a:xfrm>
          <a:prstGeom prst="rect">
            <a:avLst/>
          </a:prstGeom>
        </p:spPr>
      </p:pic>
      <p:sp>
        <p:nvSpPr>
          <p:cNvPr id="69" name="Text Placeholder 403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sz="6600" i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</a:t>
            </a:r>
            <a:r>
              <a:rPr kumimoji="1" lang="en-US" sz="66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kumimoji="1" lang="en-US" sz="6600" i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Radiology </a:t>
            </a:r>
            <a:r>
              <a:rPr kumimoji="1" lang="en-US" sz="66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Florida-College of Medicine, Jacksonville, Florida</a:t>
            </a:r>
            <a:r>
              <a:rPr kumimoji="1" lang="en-US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1" lang="en-US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69176" y="35494024"/>
            <a:ext cx="13396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Figures 2 and 3. Inter-operator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effective doses demonstrated marked variability, with CT 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B achieving the lowest average doses (Figures 2 and 3).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4904952" y="7160812"/>
            <a:ext cx="13579475" cy="1437308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Materials and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Continued:</a:t>
            </a:r>
          </a:p>
          <a:p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 Placeholder 359"/>
          <p:cNvSpPr>
            <a:spLocks noGrp="1"/>
          </p:cNvSpPr>
          <p:nvPr>
            <p:ph type="body" sz="quarter" idx="24"/>
          </p:nvPr>
        </p:nvSpPr>
        <p:spPr>
          <a:xfrm>
            <a:off x="837368" y="29600651"/>
            <a:ext cx="13579475" cy="754045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Materials and Methods: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77749" y="30586587"/>
            <a:ext cx="13521037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372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(179 biopsies, 193 drains)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guided procedures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performed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Siemens Sensation 16 slice CT scanner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CTDI and DLP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a 32 inch dose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phantom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data analysis: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F test to determine equality of variance, and standard T-test for equal variance (Microsoft Corporation, 2007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Helical scanning parameters used for 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scout/localizing imaging, and for all helical scan guided procedure imaging: Slice thickness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mm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1.375;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Kvp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120; MA: min 100; max 350 with automatic dose modulation (Smart MA) turned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parameters: Slice thickness 5 mm;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Kvp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120; MA: 40; exposure time: 90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data only reported total DLP from the procedure and the proportion of that due to helical vs fluoro components of the procedure is not known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66751" y="30882645"/>
            <a:ext cx="2005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2.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334748" y="36726729"/>
            <a:ext cx="2359356" cy="96325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>
          <a:xfrm>
            <a:off x="29441218" y="7041471"/>
            <a:ext cx="13576029" cy="1421920"/>
          </a:xfrm>
        </p:spPr>
        <p:txBody>
          <a:bodyPr/>
          <a:lstStyle/>
          <a:p>
            <a:pPr lvl="0"/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Discussion: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533771" y="36726729"/>
            <a:ext cx="9005235" cy="5497481"/>
          </a:xfrm>
          <a:prstGeom prst="rect">
            <a:avLst/>
          </a:prstGeom>
        </p:spPr>
      </p:pic>
      <p:graphicFrame>
        <p:nvGraphicFramePr>
          <p:cNvPr id="70" name="Shape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8035553"/>
              </p:ext>
            </p:extLst>
          </p:nvPr>
        </p:nvGraphicFramePr>
        <p:xfrm>
          <a:off x="17517264" y="15160858"/>
          <a:ext cx="8916609" cy="560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8653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48x48-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PosterPresentations.com-48x48-Template</Template>
  <TotalTime>375</TotalTime>
  <Words>1309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PosterPresentations.com-48x48-Template</vt:lpstr>
      <vt:lpstr>1_Classic 3 Columns</vt:lpstr>
      <vt:lpstr>Classic - Wide Center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Lorraine Roger</cp:lastModifiedBy>
  <cp:revision>42</cp:revision>
  <cp:lastPrinted>2017-07-19T20:01:01Z</cp:lastPrinted>
  <dcterms:created xsi:type="dcterms:W3CDTF">2012-02-09T20:53:12Z</dcterms:created>
  <dcterms:modified xsi:type="dcterms:W3CDTF">2017-08-16T11:55:37Z</dcterms:modified>
</cp:coreProperties>
</file>